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9" r:id="rId5"/>
    <p:sldId id="270" r:id="rId6"/>
    <p:sldId id="271" r:id="rId7"/>
    <p:sldId id="303" r:id="rId8"/>
    <p:sldId id="275" r:id="rId9"/>
    <p:sldId id="276" r:id="rId10"/>
    <p:sldId id="277" r:id="rId11"/>
    <p:sldId id="265" r:id="rId12"/>
    <p:sldId id="268" r:id="rId13"/>
    <p:sldId id="257" r:id="rId14"/>
    <p:sldId id="258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88" r:id="rId28"/>
    <p:sldId id="291" r:id="rId29"/>
    <p:sldId id="295" r:id="rId30"/>
    <p:sldId id="294" r:id="rId31"/>
    <p:sldId id="296" r:id="rId32"/>
    <p:sldId id="292" r:id="rId33"/>
    <p:sldId id="297" r:id="rId34"/>
    <p:sldId id="298" r:id="rId35"/>
    <p:sldId id="299" r:id="rId36"/>
    <p:sldId id="300" r:id="rId37"/>
    <p:sldId id="301" r:id="rId38"/>
    <p:sldId id="272" r:id="rId39"/>
    <p:sldId id="273" r:id="rId40"/>
    <p:sldId id="274" r:id="rId41"/>
    <p:sldId id="260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1" autoAdjust="0"/>
    <p:restoredTop sz="86410" autoAdjust="0"/>
  </p:normalViewPr>
  <p:slideViewPr>
    <p:cSldViewPr>
      <p:cViewPr varScale="1">
        <p:scale>
          <a:sx n="94" d="100"/>
          <a:sy n="94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7F3AE6-96EA-41EA-8E59-5CA1A5C7F196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B0BEBC-480B-4AAB-9764-F5B8D6AFDF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9/FireExtinguisherABC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Lab Safety, Symbols &amp; Equipment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Packet #2</a:t>
            </a:r>
          </a:p>
          <a:p>
            <a:endParaRPr lang="en-US" sz="2400" dirty="0"/>
          </a:p>
        </p:txBody>
      </p:sp>
      <p:pic>
        <p:nvPicPr>
          <p:cNvPr id="4" name="Content Placeholder 3" descr="chem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3886200"/>
            <a:ext cx="1866189" cy="13610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MSDS II</a:t>
            </a:r>
            <a:br>
              <a:rPr lang="en-US" sz="4800" dirty="0" smtClean="0"/>
            </a:br>
            <a:r>
              <a:rPr lang="en-US" sz="4800" dirty="0" smtClean="0"/>
              <a:t>Example</a:t>
            </a:r>
            <a:endParaRPr lang="en-US" sz="4800" dirty="0"/>
          </a:p>
        </p:txBody>
      </p:sp>
      <p:pic>
        <p:nvPicPr>
          <p:cNvPr id="5" name="Content Placeholder 4" descr="EthyleneGlycolMSD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0058" y="1935163"/>
            <a:ext cx="3403884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Laboratory Safety Symbols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Laboratory Safety Symbols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symbols</a:t>
            </a:r>
            <a:endParaRPr lang="en-US" dirty="0"/>
          </a:p>
        </p:txBody>
      </p:sp>
      <p:pic>
        <p:nvPicPr>
          <p:cNvPr id="5" name="Content Placeholder 4" descr="Lab+Safety+Symbol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4839" y="1920875"/>
            <a:ext cx="3425321" cy="44338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Laboratory Safety Symbols II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symbols.</a:t>
            </a:r>
            <a:endParaRPr lang="en-US" dirty="0"/>
          </a:p>
        </p:txBody>
      </p:sp>
      <p:pic>
        <p:nvPicPr>
          <p:cNvPr id="7" name="Content Placeholder 5" descr="Laboratory-Safety-Symbo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2709069"/>
            <a:ext cx="2857500" cy="28575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Laboratory Safety Symbols III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symbols.</a:t>
            </a:r>
            <a:endParaRPr lang="en-US" dirty="0"/>
          </a:p>
        </p:txBody>
      </p:sp>
      <p:pic>
        <p:nvPicPr>
          <p:cNvPr id="7" name="Content Placeholder 3" descr="image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1651" y="1920875"/>
            <a:ext cx="3451698" cy="44338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Safety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Goggles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are required to wear safety goggles at all times during lab exercises.</a:t>
            </a:r>
          </a:p>
          <a:p>
            <a:r>
              <a:rPr lang="en-US" dirty="0" smtClean="0"/>
              <a:t>Failure to wear safety goggles could result in chemical burns of the eye.</a:t>
            </a:r>
            <a:endParaRPr lang="en-US" dirty="0"/>
          </a:p>
        </p:txBody>
      </p:sp>
      <p:pic>
        <p:nvPicPr>
          <p:cNvPr id="8" name="Content Placeholder 7" descr="016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286000"/>
            <a:ext cx="1981200" cy="1392395"/>
          </a:xfrm>
        </p:spPr>
      </p:pic>
      <p:pic>
        <p:nvPicPr>
          <p:cNvPr id="9" name="Picture 8" descr="mr21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038600"/>
            <a:ext cx="2551103" cy="17041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Hair must be tied during lab exercises.</a:t>
            </a:r>
            <a:endParaRPr lang="en-US" dirty="0"/>
          </a:p>
        </p:txBody>
      </p:sp>
      <p:pic>
        <p:nvPicPr>
          <p:cNvPr id="5" name="Content Placeholder 4" descr="styled-braided-hair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9537" y="1920875"/>
            <a:ext cx="2955925" cy="44338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Backpacks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Backpacks and purses are not allowed in the lab area.</a:t>
            </a:r>
            <a:endParaRPr lang="en-US" dirty="0"/>
          </a:p>
        </p:txBody>
      </p:sp>
      <p:pic>
        <p:nvPicPr>
          <p:cNvPr id="5" name="Content Placeholder 4" descr="Empty-School-Desk-Supplies-3598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6120" y="1920875"/>
            <a:ext cx="2942759" cy="44338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the locations of</a:t>
            </a:r>
          </a:p>
          <a:p>
            <a:pPr lvl="1"/>
            <a:r>
              <a:rPr lang="en-US" dirty="0" smtClean="0"/>
              <a:t>Eyewash</a:t>
            </a:r>
          </a:p>
          <a:p>
            <a:pPr lvl="1"/>
            <a:r>
              <a:rPr lang="en-US" dirty="0" smtClean="0"/>
              <a:t>Fire Blanket</a:t>
            </a:r>
          </a:p>
          <a:p>
            <a:pPr lvl="1"/>
            <a:r>
              <a:rPr lang="en-US" dirty="0" smtClean="0"/>
              <a:t>Fire Extinguisher</a:t>
            </a:r>
            <a:endParaRPr lang="en-US" dirty="0"/>
          </a:p>
        </p:txBody>
      </p:sp>
      <p:pic>
        <p:nvPicPr>
          <p:cNvPr id="5" name="Picture 1028" descr="D:\My Documents\New Chemistry\Lab Powerpoints\Safety\eyewash_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20669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ile:FireExtinguisherAB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133600"/>
            <a:ext cx="191668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27" descr="D:\My Documents\New Chemistry\Lab Powerpoints\Safety\blanke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038600"/>
            <a:ext cx="2286000" cy="192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Chemical Symbols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Symbols Located on Chemicals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Horseplay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horseplay in the lab area!</a:t>
            </a:r>
            <a:endParaRPr lang="en-US" dirty="0"/>
          </a:p>
        </p:txBody>
      </p:sp>
      <p:pic>
        <p:nvPicPr>
          <p:cNvPr id="5" name="Content Placeholder 4" descr="Image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63866"/>
            <a:ext cx="3524250" cy="264710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Food/Drink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food or drink in the lab area.</a:t>
            </a:r>
            <a:endParaRPr lang="en-US" dirty="0"/>
          </a:p>
        </p:txBody>
      </p:sp>
      <p:pic>
        <p:nvPicPr>
          <p:cNvPr id="5" name="Content Placeholder 4" descr="Image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678335"/>
            <a:ext cx="3371850" cy="253263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unauthorized experiments!</a:t>
            </a:r>
            <a:endParaRPr lang="en-US" dirty="0"/>
          </a:p>
        </p:txBody>
      </p:sp>
      <p:pic>
        <p:nvPicPr>
          <p:cNvPr id="5" name="Content Placeholder 4" descr="flame-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295400"/>
            <a:ext cx="2971800" cy="2231136"/>
          </a:xfrm>
        </p:spPr>
      </p:pic>
      <p:pic>
        <p:nvPicPr>
          <p:cNvPr id="6" name="Picture 5" descr="d0f6f875acdbb2072efc8b8864941b30-446x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86200"/>
            <a:ext cx="3333750" cy="22200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of Lab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Never remove chemicals or lab equipment from lab.</a:t>
            </a:r>
            <a:endParaRPr lang="en-US" dirty="0"/>
          </a:p>
        </p:txBody>
      </p:sp>
      <p:pic>
        <p:nvPicPr>
          <p:cNvPr id="5" name="Picture 1027" descr="D:\My Documents\New Chemistry\Lab Powerpoints\Safety\thief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68707"/>
            <a:ext cx="3124200" cy="375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Unlabeled Containers…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Never use chemicals from an unlabeled container.</a:t>
            </a:r>
            <a:endParaRPr lang="en-US" dirty="0"/>
          </a:p>
        </p:txBody>
      </p:sp>
      <p:pic>
        <p:nvPicPr>
          <p:cNvPr id="5" name="Picture 1028" descr="D:\My Documents\New Chemistry\Lab Powerpoints\Safety\unlabe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Heating Test Tubes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NEVER point the mouth of a test tube or Erlenmeyer flask at yourself or another person!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 ALWAYS direct the mouth away from people!</a:t>
            </a:r>
          </a:p>
        </p:txBody>
      </p:sp>
      <p:pic>
        <p:nvPicPr>
          <p:cNvPr id="4100" name="Picture 4" descr="D:\My Documents\New Chemistry\Lab Powerpoints\Safety\point a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064000" cy="304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0" y="54102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Correct!</a:t>
            </a:r>
          </a:p>
        </p:txBody>
      </p:sp>
      <p:pic>
        <p:nvPicPr>
          <p:cNvPr id="4102" name="Picture 6" descr="D:\My Documents\New Chemistry\Lab Powerpoints\Safety\point to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4064000" cy="304800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600200" y="5334000"/>
            <a:ext cx="120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1" grpId="0" autoUpdateAnimBg="0"/>
      <p:bldP spid="41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Containers…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Never heat a closed container.</a:t>
            </a:r>
          </a:p>
          <a:p>
            <a:pPr lvl="1"/>
            <a:r>
              <a:rPr lang="en-US" dirty="0" smtClean="0"/>
              <a:t>Pressure in container increases and can cause chemicals to spray out from the top or cause the contained to shatter spreading shards of glass.</a:t>
            </a:r>
            <a:endParaRPr lang="en-US" dirty="0"/>
          </a:p>
        </p:txBody>
      </p:sp>
      <p:pic>
        <p:nvPicPr>
          <p:cNvPr id="7" name="Content Placeholder 6" descr="stock-footage-smoking-chemistry-flas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0200" y="4495800"/>
            <a:ext cx="2933700" cy="1642872"/>
          </a:xfrm>
        </p:spPr>
      </p:pic>
      <p:pic>
        <p:nvPicPr>
          <p:cNvPr id="8" name="Picture 7" descr="man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800"/>
            <a:ext cx="1950602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Flammable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ALL flammable substances from heat sources/open flames. </a:t>
            </a:r>
          </a:p>
          <a:p>
            <a:r>
              <a:rPr lang="en-US" dirty="0" smtClean="0"/>
              <a:t>Never heat a liquid in a test tube over an open flame; use a water bath.</a:t>
            </a:r>
          </a:p>
          <a:p>
            <a:r>
              <a:rPr lang="en-US" dirty="0" smtClean="0"/>
              <a:t>Never use flames near combustible materials. </a:t>
            </a:r>
          </a:p>
          <a:p>
            <a:r>
              <a:rPr lang="en-US" dirty="0" smtClean="0"/>
              <a:t>Use fume hoods as directed.</a:t>
            </a:r>
            <a:endParaRPr lang="en-US" dirty="0"/>
          </a:p>
        </p:txBody>
      </p:sp>
      <p:pic>
        <p:nvPicPr>
          <p:cNvPr id="5" name="Content Placeholder 4" descr="burning-chai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362199"/>
            <a:ext cx="2103120" cy="1537907"/>
          </a:xfrm>
        </p:spPr>
      </p:pic>
      <p:pic>
        <p:nvPicPr>
          <p:cNvPr id="6" name="Picture 5" descr="2012-05-18-mo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0" y="4343400"/>
            <a:ext cx="24003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Immediately </a:t>
            </a:r>
            <a:r>
              <a:rPr lang="en-US" b="1" dirty="0" smtClean="0"/>
              <a:t>clean up any chemicals that you spill. </a:t>
            </a:r>
          </a:p>
          <a:p>
            <a:pPr lvl="1"/>
            <a:r>
              <a:rPr lang="en-US" dirty="0" smtClean="0"/>
              <a:t>Never return spilled or unused material to the reagent bottle.</a:t>
            </a:r>
          </a:p>
          <a:p>
            <a:pPr lvl="1"/>
            <a:r>
              <a:rPr lang="en-US" dirty="0" smtClean="0"/>
              <a:t>Solids should be swept up and placed in the proper was disposal container  for that lab.</a:t>
            </a:r>
          </a:p>
          <a:p>
            <a:pPr lvl="1"/>
            <a:r>
              <a:rPr lang="en-US" dirty="0" smtClean="0"/>
              <a:t>Small liquid spills should be diluted with lots of water and mopped up with cloth towel.</a:t>
            </a:r>
          </a:p>
          <a:p>
            <a:pPr lvl="1"/>
            <a:r>
              <a:rPr lang="en-US" dirty="0" smtClean="0"/>
              <a:t>Large spills must </a:t>
            </a:r>
            <a:r>
              <a:rPr lang="en-US" dirty="0" smtClean="0"/>
              <a:t>be </a:t>
            </a:r>
            <a:r>
              <a:rPr lang="en-US" dirty="0" smtClean="0"/>
              <a:t>handled by the instructor.</a:t>
            </a:r>
            <a:endParaRPr lang="en-US" dirty="0"/>
          </a:p>
        </p:txBody>
      </p:sp>
      <p:pic>
        <p:nvPicPr>
          <p:cNvPr id="5" name="Content Placeholder 4" descr="spi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4166" y="3007519"/>
            <a:ext cx="3386667" cy="2260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Caution with Strong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Observe caution </a:t>
            </a:r>
            <a:r>
              <a:rPr lang="en-US" dirty="0" smtClean="0"/>
              <a:t>in using strong chemicals.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Never pour water into concentrated acids; dilute an acid by pouring the acid slowly and carefully into the water with constant stirring. </a:t>
            </a:r>
          </a:p>
          <a:p>
            <a:r>
              <a:rPr lang="en-US" dirty="0" smtClean="0"/>
              <a:t>Use caution in mixing strong acids and bases.</a:t>
            </a:r>
            <a:endParaRPr lang="en-US" dirty="0"/>
          </a:p>
        </p:txBody>
      </p:sp>
      <p:pic>
        <p:nvPicPr>
          <p:cNvPr id="5" name="Content Placeholder 4" descr="home-banner-lef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81587" y="3090069"/>
            <a:ext cx="3171825" cy="2095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Chemical Symbols I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Yellow</a:t>
            </a:r>
          </a:p>
          <a:p>
            <a:pPr lvl="1"/>
            <a:r>
              <a:rPr lang="en-US" sz="2200" dirty="0" smtClean="0"/>
              <a:t>Reactivity</a:t>
            </a:r>
            <a:endParaRPr lang="en-US" sz="2200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93549"/>
            <a:ext cx="4038600" cy="228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Smelling Chemicals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it is necessary to smell chemicals in the lab, the proper technique is to cup your hand above the container and waft the air toward your face.</a:t>
            </a:r>
          </a:p>
          <a:p>
            <a:r>
              <a:rPr lang="en-US" dirty="0" smtClean="0"/>
              <a:t>Try not to breathe in the air through your nose, but bring in just enough to make sense of the smell.</a:t>
            </a:r>
          </a:p>
          <a:p>
            <a:endParaRPr lang="en-US" dirty="0"/>
          </a:p>
        </p:txBody>
      </p:sp>
      <p:pic>
        <p:nvPicPr>
          <p:cNvPr id="5" name="Content Placeholder 4" descr="Sep13_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057400"/>
            <a:ext cx="2228850" cy="1674114"/>
          </a:xfrm>
        </p:spPr>
      </p:pic>
      <p:pic>
        <p:nvPicPr>
          <p:cNvPr id="6" name="Picture 5" descr="Image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2306" y="4114800"/>
            <a:ext cx="243479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Aid…Begin Immediately</a:t>
            </a:r>
            <a:endParaRPr lang="en-US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920085"/>
            <a:ext cx="4038600" cy="41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sz="2400" b="1" i="1" u="sng" dirty="0">
                <a:solidFill>
                  <a:srgbClr val="000000"/>
                </a:solidFill>
              </a:rPr>
              <a:t>Alert the instructor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 immediately!</a:t>
            </a:r>
            <a:endParaRPr lang="en-US" sz="2400" b="1" i="1" u="sng" dirty="0">
              <a:solidFill>
                <a:srgbClr val="000000"/>
              </a:solidFill>
            </a:endParaRP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If chemicals have come in contact with the eyes, begin </a:t>
            </a:r>
            <a:r>
              <a:rPr lang="en-US" sz="2400" dirty="0" err="1">
                <a:solidFill>
                  <a:srgbClr val="000000"/>
                </a:solidFill>
              </a:rPr>
              <a:t>eyewashing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u="sng" dirty="0">
                <a:solidFill>
                  <a:srgbClr val="C00000"/>
                </a:solidFill>
              </a:rPr>
              <a:t>NOW!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Remove clothes that have chemical contamination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Move everyone away from the area to avoid further contamination</a:t>
            </a:r>
          </a:p>
        </p:txBody>
      </p:sp>
      <p:pic>
        <p:nvPicPr>
          <p:cNvPr id="7" name="Picture 6" descr="shower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05200"/>
            <a:ext cx="2029482" cy="2895600"/>
          </a:xfrm>
          <a:prstGeom prst="rect">
            <a:avLst/>
          </a:prstGeom>
        </p:spPr>
      </p:pic>
      <p:pic>
        <p:nvPicPr>
          <p:cNvPr id="6" name="Content Placeholder 5" descr="ILoad8459___mediu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2209800"/>
            <a:ext cx="1905000" cy="190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Chemical spills </a:t>
            </a:r>
            <a:r>
              <a:rPr lang="en-US" dirty="0" smtClean="0"/>
              <a:t>anywhere on the body: </a:t>
            </a:r>
          </a:p>
          <a:p>
            <a:pPr lvl="1"/>
            <a:r>
              <a:rPr lang="en-US" dirty="0" smtClean="0"/>
              <a:t>Flush the area immediately with large volumes of water from the nearest faucet. </a:t>
            </a:r>
          </a:p>
          <a:p>
            <a:pPr lvl="1"/>
            <a:r>
              <a:rPr lang="en-US" dirty="0" smtClean="0"/>
              <a:t>Remove contaminated clothing if necessary. Use no medication on the injury, but bandage and obtain medical attention if necessary. </a:t>
            </a:r>
          </a:p>
          <a:p>
            <a:r>
              <a:rPr lang="en-US" b="1" dirty="0" smtClean="0"/>
              <a:t>Eyes</a:t>
            </a:r>
          </a:p>
          <a:p>
            <a:pPr lvl="1"/>
            <a:r>
              <a:rPr lang="en-US" dirty="0" smtClean="0"/>
              <a:t>Hold the eyes open while flushing for at least 15 minutes at eyewash stations. Obtain medical help immediately. </a:t>
            </a:r>
          </a:p>
          <a:p>
            <a:r>
              <a:rPr lang="en-US" b="1" dirty="0" smtClean="0"/>
              <a:t>Concentrated acids or bases</a:t>
            </a:r>
            <a:r>
              <a:rPr lang="en-US" dirty="0" smtClean="0"/>
              <a:t> spilled over a large body area. </a:t>
            </a:r>
          </a:p>
          <a:p>
            <a:pPr lvl="1"/>
            <a:r>
              <a:rPr lang="en-US" dirty="0" smtClean="0"/>
              <a:t>Use a safety shower, then obtain medical help. </a:t>
            </a:r>
          </a:p>
          <a:p>
            <a:endParaRPr lang="en-US" dirty="0"/>
          </a:p>
        </p:txBody>
      </p:sp>
      <p:pic>
        <p:nvPicPr>
          <p:cNvPr id="5" name="Content Placeholder 4" descr="shower2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3677" y="1920875"/>
            <a:ext cx="3107645" cy="44338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Fire: </a:t>
            </a:r>
          </a:p>
          <a:p>
            <a:r>
              <a:rPr lang="en-US" dirty="0" smtClean="0"/>
              <a:t>Extinguish all burners, remove flammable solvents from the immediate vicinity, and have all people not involved in fighting the fire leave the laboratory by the nearest exit. </a:t>
            </a:r>
          </a:p>
          <a:p>
            <a:r>
              <a:rPr lang="en-US" dirty="0" smtClean="0"/>
              <a:t>Do not attempt to fight a major fire. </a:t>
            </a:r>
          </a:p>
          <a:p>
            <a:r>
              <a:rPr lang="en-US" dirty="0" smtClean="0"/>
              <a:t>Pull the building alarm, shut the windows and fire doors, and leave by the nearest exit.</a:t>
            </a:r>
            <a:endParaRPr lang="en-US" dirty="0"/>
          </a:p>
        </p:txBody>
      </p:sp>
      <p:pic>
        <p:nvPicPr>
          <p:cNvPr id="5" name="Content Placeholder 4" descr="Bunsen_burner_flame_typ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21901"/>
            <a:ext cx="4038600" cy="363183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Clothing on fire: </a:t>
            </a:r>
          </a:p>
          <a:p>
            <a:pPr lvl="1"/>
            <a:r>
              <a:rPr lang="en-US" dirty="0" smtClean="0"/>
              <a:t>Prevent the victim from running. </a:t>
            </a:r>
          </a:p>
          <a:p>
            <a:pPr lvl="1"/>
            <a:r>
              <a:rPr lang="en-US" dirty="0" smtClean="0"/>
              <a:t>Have the victim lie down, and smother the flames with available clothing, a fire blanket, or by rolling the victim around on the ground. </a:t>
            </a:r>
          </a:p>
          <a:p>
            <a:pPr lvl="1"/>
            <a:r>
              <a:rPr lang="en-US" dirty="0" smtClean="0"/>
              <a:t>Towels, books, or other items aflame can be put or pushed in the sink with tongs and doused with water. </a:t>
            </a:r>
            <a:endParaRPr lang="en-US" dirty="0"/>
          </a:p>
        </p:txBody>
      </p:sp>
      <p:pic>
        <p:nvPicPr>
          <p:cNvPr id="5" name="Content Placeholder 4" descr="fireblank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61003"/>
            <a:ext cx="4038600" cy="335363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III/Burns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Burns: </a:t>
            </a:r>
          </a:p>
          <a:p>
            <a:pPr lvl="1"/>
            <a:r>
              <a:rPr lang="en-US" dirty="0" smtClean="0"/>
              <a:t>Apply no medication to major burns. </a:t>
            </a:r>
          </a:p>
          <a:p>
            <a:pPr lvl="1"/>
            <a:r>
              <a:rPr lang="en-US" dirty="0" smtClean="0"/>
              <a:t>Cover the area with a sterile dressing and obtain medical help immediately. </a:t>
            </a:r>
          </a:p>
          <a:p>
            <a:pPr lvl="1"/>
            <a:r>
              <a:rPr lang="en-US" dirty="0" smtClean="0"/>
              <a:t>For minor burns, immerse </a:t>
            </a:r>
            <a:r>
              <a:rPr lang="en-US" dirty="0" smtClean="0"/>
              <a:t>in </a:t>
            </a:r>
            <a:r>
              <a:rPr lang="en-US" dirty="0" smtClean="0"/>
              <a:t>cold water and bandage when comfortable. </a:t>
            </a:r>
            <a:endParaRPr lang="en-US" dirty="0"/>
          </a:p>
        </p:txBody>
      </p:sp>
      <p:pic>
        <p:nvPicPr>
          <p:cNvPr id="5" name="Content Placeholder 4" descr="flpflopchembur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99569"/>
            <a:ext cx="4038600" cy="2476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Cuts &amp; Punctures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Clean your hands and the victim's wound with soap and water, and remove any glass slivers from the wound. </a:t>
            </a:r>
          </a:p>
          <a:p>
            <a:r>
              <a:rPr lang="en-US" dirty="0" smtClean="0"/>
              <a:t>Apply a sterile dressing, and control any severe bleeding by applying pressure directly over the wound. </a:t>
            </a:r>
          </a:p>
          <a:p>
            <a:r>
              <a:rPr lang="en-US" dirty="0" smtClean="0"/>
              <a:t>Apply no medication. </a:t>
            </a:r>
          </a:p>
          <a:p>
            <a:r>
              <a:rPr lang="en-US" dirty="0" smtClean="0"/>
              <a:t>Always obtain medical attention for punctures or severe cuts because of the possibility of tetanus.</a:t>
            </a:r>
            <a:endParaRPr lang="en-US" dirty="0"/>
          </a:p>
        </p:txBody>
      </p:sp>
      <p:pic>
        <p:nvPicPr>
          <p:cNvPr id="5" name="Content Placeholder 4" descr="MinorCut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737644"/>
            <a:ext cx="3360208" cy="2520156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Basic Laboratory Equipment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Laboratory Equipment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laboratory equipment.</a:t>
            </a:r>
            <a:endParaRPr lang="en-US" dirty="0"/>
          </a:p>
        </p:txBody>
      </p:sp>
      <p:pic>
        <p:nvPicPr>
          <p:cNvPr id="5" name="Content Placeholder 4" descr="lab_equipmen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8283" y="1920875"/>
            <a:ext cx="3458433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Chemical Symbols II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Red</a:t>
            </a:r>
          </a:p>
          <a:p>
            <a:pPr lvl="1"/>
            <a:r>
              <a:rPr lang="en-US" sz="2200" dirty="0" smtClean="0"/>
              <a:t>Severe Hazard/Flammability</a:t>
            </a:r>
            <a:endParaRPr lang="en-US" sz="2200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93549"/>
            <a:ext cx="4038600" cy="228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Laboratory Equipment II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laboratory equipment.</a:t>
            </a:r>
          </a:p>
          <a:p>
            <a:endParaRPr lang="en-US" dirty="0"/>
          </a:p>
        </p:txBody>
      </p:sp>
      <p:pic>
        <p:nvPicPr>
          <p:cNvPr id="5" name="Content Placeholder 4" descr="lab_equipment_page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0724" y="1920875"/>
            <a:ext cx="3213552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Laboratory Equipment III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should be familiar with all laboratory equipment.</a:t>
            </a:r>
          </a:p>
          <a:p>
            <a:endParaRPr lang="en-US" dirty="0"/>
          </a:p>
        </p:txBody>
      </p:sp>
      <p:pic>
        <p:nvPicPr>
          <p:cNvPr id="7" name="Content Placeholder 3" descr="labeq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900" y="2016411"/>
            <a:ext cx="2743200" cy="4242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Chemical Symbols III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Blue</a:t>
            </a:r>
          </a:p>
          <a:p>
            <a:pPr lvl="1"/>
            <a:r>
              <a:rPr lang="en-US" sz="2200" dirty="0" smtClean="0"/>
              <a:t>Health</a:t>
            </a:r>
            <a:endParaRPr lang="en-US" sz="2200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93549"/>
            <a:ext cx="4038600" cy="228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Chemical Symbols IV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White</a:t>
            </a:r>
          </a:p>
          <a:p>
            <a:pPr lvl="1"/>
            <a:r>
              <a:rPr lang="en-US" sz="2200" dirty="0" smtClean="0"/>
              <a:t>Special Hazard</a:t>
            </a:r>
            <a:endParaRPr lang="en-US" sz="2200" dirty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993549"/>
            <a:ext cx="4038600" cy="2288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/>
              <a:t>C. Johannesson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NFPA CHEMICAL HAZARD LABEL</a:t>
            </a:r>
          </a:p>
        </p:txBody>
      </p:sp>
      <p:pic>
        <p:nvPicPr>
          <p:cNvPr id="65539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 l="10408" t="17761" r="8716" b="18108"/>
          <a:stretch>
            <a:fillRect/>
          </a:stretch>
        </p:blipFill>
        <p:spPr bwMode="auto">
          <a:xfrm>
            <a:off x="3232150" y="2940050"/>
            <a:ext cx="2430463" cy="235585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51188" y="5251448"/>
            <a:ext cx="2590800" cy="1333500"/>
            <a:chOff x="1985" y="3308"/>
            <a:chExt cx="1632" cy="840"/>
          </a:xfrm>
        </p:grpSpPr>
        <p:sp>
          <p:nvSpPr>
            <p:cNvPr id="65541" name="Text Box 5"/>
            <p:cNvSpPr txBox="1">
              <a:spLocks noChangeArrowheads="1"/>
            </p:cNvSpPr>
            <p:nvPr/>
          </p:nvSpPr>
          <p:spPr bwMode="auto">
            <a:xfrm>
              <a:off x="1985" y="3818"/>
              <a:ext cx="1632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Avoid water.</a:t>
              </a:r>
            </a:p>
          </p:txBody>
        </p:sp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 flipV="1">
              <a:off x="2801" y="3308"/>
              <a:ext cx="0" cy="494"/>
            </a:xfrm>
            <a:prstGeom prst="line">
              <a:avLst/>
            </a:prstGeom>
            <a:noFill/>
            <a:ln w="76200" cap="sq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08638" y="3097213"/>
            <a:ext cx="3119437" cy="1384300"/>
            <a:chOff x="3533" y="1951"/>
            <a:chExt cx="1965" cy="872"/>
          </a:xfrm>
        </p:grpSpPr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866" y="1951"/>
              <a:ext cx="1632" cy="87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2800"/>
                <a:t>May detonate with heat or ignition.</a:t>
              </a: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>
              <a:off x="3533" y="2594"/>
              <a:ext cx="756" cy="0"/>
            </a:xfrm>
            <a:prstGeom prst="line">
              <a:avLst/>
            </a:prstGeom>
            <a:noFill/>
            <a:ln w="76200" cap="sq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49300" y="3340099"/>
            <a:ext cx="2554288" cy="1384300"/>
            <a:chOff x="472" y="2104"/>
            <a:chExt cx="1609" cy="872"/>
          </a:xfrm>
        </p:grpSpPr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1325" y="2594"/>
              <a:ext cx="756" cy="0"/>
            </a:xfrm>
            <a:prstGeom prst="line">
              <a:avLst/>
            </a:prstGeom>
            <a:noFill/>
            <a:ln w="76200" cap="sq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472" y="2104"/>
              <a:ext cx="1188" cy="87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r>
                <a:rPr lang="en-US" sz="2800" dirty="0"/>
                <a:t>Severe health risk.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13088" y="1568450"/>
            <a:ext cx="2668587" cy="1397000"/>
            <a:chOff x="1961" y="988"/>
            <a:chExt cx="1681" cy="880"/>
          </a:xfrm>
        </p:grpSpPr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2802" y="1374"/>
              <a:ext cx="0" cy="494"/>
            </a:xfrm>
            <a:prstGeom prst="line">
              <a:avLst/>
            </a:prstGeom>
            <a:noFill/>
            <a:ln w="76200" cap="sq">
              <a:solidFill>
                <a:schemeClr val="bg2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961" y="988"/>
              <a:ext cx="1681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Burns readily.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90525" y="1909763"/>
            <a:ext cx="201471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Diborane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MSDS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MSDS 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Material Safety Data Sheet</a:t>
            </a:r>
          </a:p>
          <a:p>
            <a:pPr lvl="1"/>
            <a:r>
              <a:rPr lang="en-US" sz="2000" dirty="0" smtClean="0"/>
              <a:t>On file for all purchased chemicals</a:t>
            </a:r>
          </a:p>
          <a:p>
            <a:pPr lvl="1"/>
            <a:r>
              <a:rPr lang="en-US" sz="2000" dirty="0" smtClean="0"/>
              <a:t>Includes information on chemical label</a:t>
            </a:r>
          </a:p>
          <a:p>
            <a:pPr lvl="1"/>
            <a:r>
              <a:rPr lang="en-US" sz="2000" dirty="0" smtClean="0"/>
              <a:t>Different formats are used by different companies</a:t>
            </a:r>
            <a:endParaRPr lang="en-US" sz="2000" dirty="0"/>
          </a:p>
        </p:txBody>
      </p:sp>
      <p:pic>
        <p:nvPicPr>
          <p:cNvPr id="5" name="Content Placeholder 4" descr="msds_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02742"/>
            <a:ext cx="4038600" cy="287015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1286</TotalTime>
  <Words>887</Words>
  <Application>Microsoft Office PowerPoint</Application>
  <PresentationFormat>On-screen Show (4:3)</PresentationFormat>
  <Paragraphs>128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Constantia</vt:lpstr>
      <vt:lpstr>Wingdings</vt:lpstr>
      <vt:lpstr>Wingdings 2</vt:lpstr>
      <vt:lpstr>Flow</vt:lpstr>
      <vt:lpstr>Lab Safety, Symbols &amp; Equipment</vt:lpstr>
      <vt:lpstr>Chemical Symbols</vt:lpstr>
      <vt:lpstr>Chemical Symbols I</vt:lpstr>
      <vt:lpstr>Chemical Symbols II</vt:lpstr>
      <vt:lpstr>Chemical Symbols III</vt:lpstr>
      <vt:lpstr>Chemical Symbols IV</vt:lpstr>
      <vt:lpstr>NFPA CHEMICAL HAZARD LABEL</vt:lpstr>
      <vt:lpstr>MSDS</vt:lpstr>
      <vt:lpstr>MSDS I</vt:lpstr>
      <vt:lpstr>MSDS II Example</vt:lpstr>
      <vt:lpstr>Laboratory Safety Symbols</vt:lpstr>
      <vt:lpstr>Laboratory Safety Symbols I</vt:lpstr>
      <vt:lpstr>Laboratory Safety Symbols II</vt:lpstr>
      <vt:lpstr>Laboratory Safety Symbols III</vt:lpstr>
      <vt:lpstr>Lab Safety Rules</vt:lpstr>
      <vt:lpstr>Goggles</vt:lpstr>
      <vt:lpstr>Hair</vt:lpstr>
      <vt:lpstr>No Backpacks</vt:lpstr>
      <vt:lpstr>Things to Know…</vt:lpstr>
      <vt:lpstr>No Horseplay</vt:lpstr>
      <vt:lpstr>No Food/Drink</vt:lpstr>
      <vt:lpstr>No…</vt:lpstr>
      <vt:lpstr>Removal of Lab Equipment</vt:lpstr>
      <vt:lpstr>Unlabeled Containers…</vt:lpstr>
      <vt:lpstr>Heating Test Tubes</vt:lpstr>
      <vt:lpstr>Heating Containers…</vt:lpstr>
      <vt:lpstr>Flammable Substances</vt:lpstr>
      <vt:lpstr>Spills…</vt:lpstr>
      <vt:lpstr>Caution with Strong Chemicals</vt:lpstr>
      <vt:lpstr>Smelling Chemicals</vt:lpstr>
      <vt:lpstr>Injuries</vt:lpstr>
      <vt:lpstr>First Aid…Begin Immediately</vt:lpstr>
      <vt:lpstr>Injuries…</vt:lpstr>
      <vt:lpstr>Fire I</vt:lpstr>
      <vt:lpstr>Fire II</vt:lpstr>
      <vt:lpstr>Fire III/Burns</vt:lpstr>
      <vt:lpstr>Cuts &amp; Punctures</vt:lpstr>
      <vt:lpstr>Basic Laboratory Equipment</vt:lpstr>
      <vt:lpstr>Laboratory Equipment I</vt:lpstr>
      <vt:lpstr>Laboratory Equipment II</vt:lpstr>
      <vt:lpstr>Laboratory Equipment III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Packet #2</dc:title>
  <dc:creator>Ryan Barrow</dc:creator>
  <cp:lastModifiedBy>Jim Turner</cp:lastModifiedBy>
  <cp:revision>22</cp:revision>
  <dcterms:created xsi:type="dcterms:W3CDTF">2009-08-25T01:45:35Z</dcterms:created>
  <dcterms:modified xsi:type="dcterms:W3CDTF">2016-08-03T20:23:17Z</dcterms:modified>
</cp:coreProperties>
</file>